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346785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114554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228659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212293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280238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F0A2DCB-6883-45D2-8024-2A860F77CF67}"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410814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F0A2DCB-6883-45D2-8024-2A860F77CF67}"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385101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F0A2DCB-6883-45D2-8024-2A860F77CF67}"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22554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0A2DCB-6883-45D2-8024-2A860F77CF67}"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35490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0A2DCB-6883-45D2-8024-2A860F77CF67}"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38837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0A2DCB-6883-45D2-8024-2A860F77CF67}"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58432-48D6-45AC-BB46-8B923835FB9A}" type="slidenum">
              <a:rPr lang="ar-IQ" smtClean="0"/>
              <a:t>‹#›</a:t>
            </a:fld>
            <a:endParaRPr lang="ar-IQ"/>
          </a:p>
        </p:txBody>
      </p:sp>
    </p:spTree>
    <p:extLst>
      <p:ext uri="{BB962C8B-B14F-4D97-AF65-F5344CB8AC3E}">
        <p14:creationId xmlns:p14="http://schemas.microsoft.com/office/powerpoint/2010/main" val="175796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0A2DCB-6883-45D2-8024-2A860F77CF67}"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A58432-48D6-45AC-BB46-8B923835FB9A}" type="slidenum">
              <a:rPr lang="ar-IQ" smtClean="0"/>
              <a:t>‹#›</a:t>
            </a:fld>
            <a:endParaRPr lang="ar-IQ"/>
          </a:p>
        </p:txBody>
      </p:sp>
    </p:spTree>
    <p:extLst>
      <p:ext uri="{BB962C8B-B14F-4D97-AF65-F5344CB8AC3E}">
        <p14:creationId xmlns:p14="http://schemas.microsoft.com/office/powerpoint/2010/main" val="1217109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الخامسة</a:t>
            </a:r>
            <a:br>
              <a:rPr lang="ar-IQ" dirty="0" smtClean="0"/>
            </a:br>
            <a:r>
              <a:rPr lang="ar-IQ" dirty="0" smtClean="0"/>
              <a:t>شرح نظري لطبيعة اللعبة والقانون</a:t>
            </a:r>
            <a:endParaRPr lang="ar-IQ" dirty="0"/>
          </a:p>
        </p:txBody>
      </p:sp>
      <p:sp>
        <p:nvSpPr>
          <p:cNvPr id="3" name="عنصر نائب للمحتوى 2"/>
          <p:cNvSpPr>
            <a:spLocks noGrp="1"/>
          </p:cNvSpPr>
          <p:nvPr>
            <p:ph idx="1"/>
          </p:nvPr>
        </p:nvSpPr>
        <p:spPr/>
        <p:txBody>
          <a:bodyPr>
            <a:normAutofit lnSpcReduction="10000"/>
          </a:bodyPr>
          <a:lstStyle/>
          <a:p>
            <a:pPr marL="0" indent="0" algn="just">
              <a:buNone/>
            </a:pPr>
            <a:r>
              <a:rPr lang="ar-SA" b="1" u="sng" dirty="0" smtClean="0"/>
              <a:t>مجال قانون وقواعد اللعبة</a:t>
            </a:r>
            <a:endParaRPr lang="en-US" dirty="0" smtClean="0"/>
          </a:p>
          <a:p>
            <a:pPr marL="0" indent="0" algn="just">
              <a:buNone/>
            </a:pPr>
            <a:r>
              <a:rPr lang="ar-SA" dirty="0" smtClean="0"/>
              <a:t>أن رياضة رفع الإثقال قديمة جداً قدم التأريخ وكانت تمارس بإشكال عديدة على غير ما نراه اليوم إلا أن هذه الرياضة أخذت شكلها كرياضة أولمبية ودولية منذ تأسيس الاتحاد الدولي لرفع الإثقال عام 1905أن جمهورية مصر العربية هي إحدى الدول العشر المؤسسة للاتحاد الدولي آنذاك ومرت صفات الرفعات</a:t>
            </a:r>
            <a:r>
              <a:rPr lang="ar-IQ" dirty="0" smtClean="0"/>
              <a:t> </a:t>
            </a:r>
            <a:r>
              <a:rPr lang="ar-SA" dirty="0" smtClean="0"/>
              <a:t>المعتمدة وأنواعها بمراحل عديدة منذ تأسيس الاتحاد إلى وقتنا</a:t>
            </a:r>
            <a:r>
              <a:rPr lang="ar-IQ" dirty="0" smtClean="0"/>
              <a:t> </a:t>
            </a:r>
            <a:r>
              <a:rPr lang="ar-SA" dirty="0" smtClean="0"/>
              <a:t>الراهن حتى انتهت إلى الاعتراف برقعتين من الرفعات الآتية  وهما.</a:t>
            </a:r>
            <a:endParaRPr lang="ar-IQ" dirty="0" smtClean="0"/>
          </a:p>
          <a:p>
            <a:endParaRPr lang="ar-IQ" dirty="0" smtClean="0"/>
          </a:p>
          <a:p>
            <a:endParaRPr lang="ar-IQ" dirty="0"/>
          </a:p>
        </p:txBody>
      </p:sp>
    </p:spTree>
    <p:extLst>
      <p:ext uri="{BB962C8B-B14F-4D97-AF65-F5344CB8AC3E}">
        <p14:creationId xmlns:p14="http://schemas.microsoft.com/office/powerpoint/2010/main" val="377139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marL="0" lvl="0" indent="0" algn="just">
              <a:buNone/>
            </a:pPr>
            <a:r>
              <a:rPr lang="ar-IQ" dirty="0" smtClean="0"/>
              <a:t>1- </a:t>
            </a:r>
            <a:r>
              <a:rPr lang="ar-SA" dirty="0" smtClean="0"/>
              <a:t>الخطف.</a:t>
            </a:r>
            <a:endParaRPr lang="en-US" dirty="0" smtClean="0"/>
          </a:p>
          <a:p>
            <a:pPr marL="0" lvl="0" indent="0" algn="just">
              <a:buNone/>
            </a:pPr>
            <a:r>
              <a:rPr lang="ar-IQ" dirty="0" smtClean="0"/>
              <a:t>2- </a:t>
            </a:r>
            <a:r>
              <a:rPr lang="ar-SA" dirty="0" smtClean="0"/>
              <a:t>الكلين والنتر باليدين</a:t>
            </a:r>
            <a:endParaRPr lang="en-US" dirty="0" smtClean="0"/>
          </a:p>
          <a:p>
            <a:pPr algn="just"/>
            <a:r>
              <a:rPr lang="ar-SA" dirty="0" smtClean="0"/>
              <a:t>أن الرباع يجب أن يؤدي في المسابقات نوعين من التكنيك هما:</a:t>
            </a:r>
            <a:endParaRPr lang="en-US" dirty="0" smtClean="0"/>
          </a:p>
          <a:p>
            <a:pPr lvl="0" algn="just"/>
            <a:r>
              <a:rPr lang="ar-SA" b="1" u="sng" dirty="0" smtClean="0"/>
              <a:t>رفعة الخطف</a:t>
            </a:r>
            <a:r>
              <a:rPr lang="ar-SA" b="1" dirty="0" smtClean="0"/>
              <a:t> </a:t>
            </a:r>
            <a:r>
              <a:rPr lang="ar-IQ" dirty="0" smtClean="0"/>
              <a:t>: </a:t>
            </a:r>
            <a:r>
              <a:rPr lang="ar-SA" dirty="0" smtClean="0"/>
              <a:t>وهي من الرفعات سريعة الحركة ويستغرق أداء الرفعة كاملاً بأقل من </a:t>
            </a:r>
            <a:r>
              <a:rPr lang="ar-SA" b="1" dirty="0" smtClean="0"/>
              <a:t>(3-5 ثا</a:t>
            </a:r>
            <a:r>
              <a:rPr lang="ar-SA" dirty="0" smtClean="0"/>
              <a:t>) من دون حساب زمن الاستعداد للرفعة.</a:t>
            </a:r>
            <a:endParaRPr lang="en-US" dirty="0" smtClean="0"/>
          </a:p>
          <a:p>
            <a:pPr lvl="0" algn="just"/>
            <a:r>
              <a:rPr lang="ar-SA" b="1" u="sng" dirty="0" smtClean="0"/>
              <a:t>رفعة النتر</a:t>
            </a:r>
            <a:r>
              <a:rPr lang="ar-IQ" dirty="0" smtClean="0"/>
              <a:t>:</a:t>
            </a:r>
            <a:r>
              <a:rPr lang="ar-SA" dirty="0" smtClean="0"/>
              <a:t> وهي مهمة بالخصوص للرباع وذلك لإمكانية رفع ثقل كبير في هذه الرفعة ويحتاج الرباع إلى تهيئة نفسية وبدنية لتنفيذ هذه الرفعات ولا سيما أنها الرفعة الأخيرة في ترتيب رفعات السباق بعد رفعة الخطف وأن الوقت الذي تستغرقه هذه الرفعة منذ مغادرة الثقل لخشبة الرفع حتى نهاية الرفع، أي تثبيتها يستغرق عادة من (</a:t>
            </a:r>
            <a:r>
              <a:rPr lang="ar-SA" b="1" dirty="0" smtClean="0"/>
              <a:t> 6-10 ثا</a:t>
            </a:r>
            <a:r>
              <a:rPr lang="ar-SA" dirty="0" smtClean="0"/>
              <a:t>) وفي بعض الأحيان </a:t>
            </a:r>
            <a:r>
              <a:rPr lang="ar-IQ" dirty="0" smtClean="0"/>
              <a:t>تصل </a:t>
            </a:r>
            <a:r>
              <a:rPr lang="ar-SA" dirty="0" smtClean="0"/>
              <a:t>إلى</a:t>
            </a:r>
            <a:r>
              <a:rPr lang="ar-IQ" dirty="0" smtClean="0"/>
              <a:t> </a:t>
            </a:r>
            <a:r>
              <a:rPr lang="ar-SA" dirty="0" smtClean="0"/>
              <a:t>(</a:t>
            </a:r>
            <a:r>
              <a:rPr lang="ar-SA" b="1" dirty="0" smtClean="0"/>
              <a:t>15ثا</a:t>
            </a:r>
            <a:r>
              <a:rPr lang="ar-SA" dirty="0" smtClean="0"/>
              <a:t>).</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411668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a:t>
            </a:r>
            <a:r>
              <a:rPr lang="ar-SA" b="1" u="sng" dirty="0" smtClean="0"/>
              <a:t>هداف الاتحاد الدولي لرفع الإثقال </a:t>
            </a:r>
            <a:endParaRPr lang="ar-IQ" dirty="0"/>
          </a:p>
        </p:txBody>
      </p:sp>
      <p:sp>
        <p:nvSpPr>
          <p:cNvPr id="3" name="عنصر نائب للمحتوى 2"/>
          <p:cNvSpPr>
            <a:spLocks noGrp="1"/>
          </p:cNvSpPr>
          <p:nvPr>
            <p:ph idx="1"/>
          </p:nvPr>
        </p:nvSpPr>
        <p:spPr/>
        <p:txBody>
          <a:bodyPr>
            <a:normAutofit fontScale="92500" lnSpcReduction="20000"/>
          </a:bodyPr>
          <a:lstStyle/>
          <a:p>
            <a:pPr marL="457200" lvl="1" indent="0" algn="just">
              <a:buNone/>
            </a:pPr>
            <a:r>
              <a:rPr lang="ar-IQ" dirty="0" smtClean="0"/>
              <a:t>1- </a:t>
            </a:r>
            <a:r>
              <a:rPr lang="ar-SA" dirty="0" smtClean="0"/>
              <a:t>التنظيم والإشراف وتنمية رياضة رفع الأثقال ودعمها على المستوى العالمي.</a:t>
            </a:r>
            <a:endParaRPr lang="ar-IQ" dirty="0" smtClean="0"/>
          </a:p>
          <a:p>
            <a:pPr marL="457200" lvl="1" indent="0" algn="just">
              <a:buNone/>
            </a:pPr>
            <a:r>
              <a:rPr lang="ar-IQ" dirty="0" smtClean="0"/>
              <a:t>2- </a:t>
            </a:r>
            <a:r>
              <a:rPr lang="ar-SA" dirty="0" smtClean="0"/>
              <a:t>تنمية مشاعر الصداقة والتعاون بين الاتحادات الأهلية لأعضائه بين الرباعيين من مختلف الدول .</a:t>
            </a:r>
            <a:endParaRPr lang="en-US" dirty="0" smtClean="0"/>
          </a:p>
          <a:p>
            <a:pPr marL="457200" lvl="1" indent="0" algn="just">
              <a:buNone/>
            </a:pPr>
            <a:r>
              <a:rPr lang="ar-IQ" dirty="0" smtClean="0"/>
              <a:t>3- </a:t>
            </a:r>
            <a:r>
              <a:rPr lang="ar-SA" dirty="0" smtClean="0"/>
              <a:t>معاونة الاتحادات الأهلية في أداء أنشطتها.</a:t>
            </a:r>
            <a:endParaRPr lang="en-US" dirty="0" smtClean="0"/>
          </a:p>
          <a:p>
            <a:pPr marL="457200" lvl="1" indent="0" algn="just">
              <a:buNone/>
            </a:pPr>
            <a:r>
              <a:rPr lang="ar-IQ" dirty="0" smtClean="0"/>
              <a:t>4- </a:t>
            </a:r>
            <a:r>
              <a:rPr lang="ar-SA" dirty="0" smtClean="0"/>
              <a:t>حل الخلافات التي قد تنشأ في المجال الرياضي بين الاتحادات القارية </a:t>
            </a:r>
            <a:r>
              <a:rPr lang="ar-IQ" dirty="0" smtClean="0"/>
              <a:t>5- </a:t>
            </a:r>
            <a:r>
              <a:rPr lang="ar-SA" dirty="0" smtClean="0"/>
              <a:t>والإقليمية.</a:t>
            </a:r>
            <a:endParaRPr lang="en-US" dirty="0" smtClean="0"/>
          </a:p>
          <a:p>
            <a:pPr marL="457200" lvl="1" indent="0" algn="just">
              <a:buNone/>
            </a:pPr>
            <a:r>
              <a:rPr lang="ar-IQ" dirty="0" smtClean="0"/>
              <a:t>6- </a:t>
            </a:r>
            <a:r>
              <a:rPr lang="ar-SA" dirty="0" smtClean="0"/>
              <a:t>تشريع قوانين رياضة رفع الإثقال.</a:t>
            </a:r>
            <a:endParaRPr lang="en-US" dirty="0" smtClean="0"/>
          </a:p>
          <a:p>
            <a:pPr marL="457200" lvl="1" indent="0" algn="just">
              <a:buNone/>
            </a:pPr>
            <a:r>
              <a:rPr lang="ar-IQ" dirty="0" smtClean="0"/>
              <a:t>7- </a:t>
            </a:r>
            <a:r>
              <a:rPr lang="ar-SA" dirty="0" smtClean="0"/>
              <a:t>التنسيق والإشراف على جميع المسابقات الدولية في اللعبة.</a:t>
            </a:r>
            <a:endParaRPr lang="en-US" dirty="0" smtClean="0"/>
          </a:p>
          <a:p>
            <a:pPr marL="457200" lvl="1" indent="0" algn="just">
              <a:buNone/>
            </a:pPr>
            <a:r>
              <a:rPr lang="ar-IQ" dirty="0" smtClean="0"/>
              <a:t>8- </a:t>
            </a:r>
            <a:r>
              <a:rPr lang="ar-SA" dirty="0" smtClean="0"/>
              <a:t>الإشراف على أنشطة الاتحادات القارية أو الإقليمية.</a:t>
            </a:r>
            <a:endParaRPr lang="en-US" dirty="0" smtClean="0"/>
          </a:p>
          <a:p>
            <a:pPr marL="457200" lvl="1" indent="0" algn="just">
              <a:buNone/>
            </a:pPr>
            <a:r>
              <a:rPr lang="ar-IQ" dirty="0" smtClean="0"/>
              <a:t>9- </a:t>
            </a:r>
            <a:r>
              <a:rPr lang="ar-SA" dirty="0" smtClean="0"/>
              <a:t>اعتماد تسجيل جميع الأرقام القياسية العالمية.</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365868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8864" y="274638"/>
            <a:ext cx="8229600" cy="1143000"/>
          </a:xfrm>
        </p:spPr>
        <p:txBody>
          <a:bodyPr>
            <a:normAutofit fontScale="90000"/>
          </a:bodyPr>
          <a:lstStyle/>
          <a:p>
            <a:r>
              <a:rPr lang="ar-IQ" b="1" u="sng" dirty="0" smtClean="0"/>
              <a:t/>
            </a:r>
            <a:br>
              <a:rPr lang="ar-IQ" b="1" u="sng" dirty="0" smtClean="0"/>
            </a:br>
            <a:r>
              <a:rPr lang="ar-SA" b="1" u="sng" dirty="0" smtClean="0"/>
              <a:t>الفئات العمرية للرجال والنساء حسب تقسيم الاتحاد الدولي لرفع الإثقال</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pPr lvl="1"/>
            <a:r>
              <a:rPr lang="ar-SA" dirty="0" smtClean="0"/>
              <a:t>الرجال (21 سنة وما فوق ) والشباب ( 17 سنة وحتى 20 سنة ضمناً ): هناك / 8 / فئات هي ( 56 كغم – 62 كغم – 69 كغم </a:t>
            </a:r>
            <a:r>
              <a:rPr lang="ar-IQ" dirty="0" smtClean="0"/>
              <a:t> </a:t>
            </a:r>
            <a:r>
              <a:rPr lang="ar-SA" dirty="0" smtClean="0"/>
              <a:t>– 77 كغم – 85 كغم – 94 كغم – 105 كغم + فما فوق 105 )</a:t>
            </a:r>
            <a:endParaRPr lang="ar-IQ" dirty="0" smtClean="0"/>
          </a:p>
          <a:p>
            <a:pPr marL="457200" lvl="1" indent="0">
              <a:buNone/>
            </a:pPr>
            <a:endParaRPr lang="en-US" dirty="0" smtClean="0"/>
          </a:p>
          <a:p>
            <a:pPr lvl="1"/>
            <a:r>
              <a:rPr lang="ar-SA" dirty="0" smtClean="0"/>
              <a:t>السيدات (21 سنة وما فوق ) والشابات ( 17 سنة وحتى 20 سنة ضمناً ) وهناك / 7 / فئات هي ( 48 كغم – 53 كغم- 58 كغم </a:t>
            </a:r>
            <a:r>
              <a:rPr lang="ar-IQ" dirty="0" smtClean="0"/>
              <a:t>  </a:t>
            </a:r>
            <a:r>
              <a:rPr lang="ar-SA" dirty="0" smtClean="0"/>
              <a:t>– 63 كغم – 69 كغم - 75 كغم - </a:t>
            </a:r>
            <a:r>
              <a:rPr lang="ar-SA" b="1" dirty="0" smtClean="0"/>
              <a:t>+ 75 كغم).</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3120647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lgn="just">
              <a:buNone/>
            </a:pPr>
            <a:r>
              <a:rPr lang="ar-SA" dirty="0" smtClean="0"/>
              <a:t>وفي المؤتمر الدولي لرفع الإثقال في اسطنبول عام 2005 أصبحت هناك فئة ثالثة للصغار والصغيرات بالعمرحتى16 سنة فما دون واعتمدت حالياً في البطولات القارية والإقليمية فقط : فئات أوزان الصغار / ثمانية.</a:t>
            </a:r>
            <a:endParaRPr lang="en-US" dirty="0" smtClean="0"/>
          </a:p>
          <a:p>
            <a:pPr algn="just"/>
            <a:r>
              <a:rPr lang="ar-SA" dirty="0" smtClean="0"/>
              <a:t>الصغار ( 50 كغم – 56 كغم – 62 كغم – 69 كغم – 77 كغم – 85 كغم – 94 كغم - + 94 كغم ).</a:t>
            </a:r>
            <a:endParaRPr lang="en-US" dirty="0" smtClean="0"/>
          </a:p>
          <a:p>
            <a:pPr algn="just"/>
            <a:r>
              <a:rPr lang="ar-SA" dirty="0" smtClean="0"/>
              <a:t>أوزان الصغيرات / سبعة / </a:t>
            </a:r>
            <a:endParaRPr lang="en-US" dirty="0" smtClean="0"/>
          </a:p>
          <a:p>
            <a:pPr algn="just"/>
            <a:r>
              <a:rPr lang="ar-SA" dirty="0" smtClean="0"/>
              <a:t>الصغيرات (44 كغم– 48 كغم–53 كغم –58 كغم- 63 كغم– 69 كغم- + 69 كغم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417915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الحركات الخاطئة لجميع الرفعات</a:t>
            </a:r>
            <a:endParaRPr lang="ar-IQ" dirty="0"/>
          </a:p>
        </p:txBody>
      </p:sp>
      <p:sp>
        <p:nvSpPr>
          <p:cNvPr id="3" name="عنصر نائب للمحتوى 2"/>
          <p:cNvSpPr>
            <a:spLocks noGrp="1"/>
          </p:cNvSpPr>
          <p:nvPr>
            <p:ph idx="1"/>
          </p:nvPr>
        </p:nvSpPr>
        <p:spPr/>
        <p:txBody>
          <a:bodyPr>
            <a:normAutofit fontScale="92500" lnSpcReduction="10000"/>
          </a:bodyPr>
          <a:lstStyle/>
          <a:p>
            <a:pPr lvl="1"/>
            <a:r>
              <a:rPr lang="ar-SA" dirty="0" smtClean="0"/>
              <a:t>السحب من الثقل المعلق / أي ربط البار مع اليد بالحمالات.</a:t>
            </a:r>
            <a:endParaRPr lang="en-US" dirty="0" smtClean="0"/>
          </a:p>
          <a:p>
            <a:pPr lvl="1"/>
            <a:r>
              <a:rPr lang="ar-SA" dirty="0" smtClean="0"/>
              <a:t>الامتداد غير المتكافئ أو غير كامل للذراعين والساقين بنهاية الرفعة.</a:t>
            </a:r>
            <a:endParaRPr lang="en-US" dirty="0" smtClean="0"/>
          </a:p>
          <a:p>
            <a:pPr lvl="1"/>
            <a:r>
              <a:rPr lang="ar-SA" dirty="0" smtClean="0"/>
              <a:t>التوقف أثناء فرد الذراعين وتكملة الرفعة ضغطاً.</a:t>
            </a:r>
            <a:endParaRPr lang="en-US" dirty="0" smtClean="0"/>
          </a:p>
          <a:p>
            <a:pPr lvl="1"/>
            <a:r>
              <a:rPr lang="ar-SA" dirty="0" smtClean="0"/>
              <a:t>ثني الذراعين وفردهم في أثناء محاولة الوقوف بعد انتهاء الرفعة.</a:t>
            </a:r>
            <a:endParaRPr lang="en-US" dirty="0" smtClean="0"/>
          </a:p>
          <a:p>
            <a:pPr lvl="1"/>
            <a:r>
              <a:rPr lang="ar-SA" dirty="0" smtClean="0"/>
              <a:t>ترك اللوحة الخشبية في أثناء تأدية الرفعة أو ملامسة الأرض بأي جزء من الجسم خارج اللوحة الخشبية.</a:t>
            </a:r>
            <a:endParaRPr lang="en-US" dirty="0" smtClean="0"/>
          </a:p>
          <a:p>
            <a:pPr lvl="1"/>
            <a:r>
              <a:rPr lang="ar-SA" dirty="0" smtClean="0"/>
              <a:t>أنزال الثقل قبل إشارة الحكم بذلك.</a:t>
            </a:r>
            <a:endParaRPr lang="en-US" dirty="0" smtClean="0"/>
          </a:p>
          <a:p>
            <a:pPr lvl="1"/>
            <a:r>
              <a:rPr lang="ar-SA" dirty="0" smtClean="0"/>
              <a:t>سقوط الثقل من الأعلى بعد إشارة الحكم بإنزاله / خلفاً – أماماً.</a:t>
            </a:r>
            <a:endParaRPr lang="en-US" dirty="0" smtClean="0"/>
          </a:p>
          <a:p>
            <a:pPr lvl="1"/>
            <a:r>
              <a:rPr lang="ar-SA" dirty="0" smtClean="0"/>
              <a:t>عدم تساوي القدمين والبار في خط واحد موازي للجذع بعد انتهاء الرفعة.</a:t>
            </a:r>
            <a:endParaRPr lang="en-US" dirty="0"/>
          </a:p>
        </p:txBody>
      </p:sp>
    </p:spTree>
    <p:extLst>
      <p:ext uri="{BB962C8B-B14F-4D97-AF65-F5344CB8AC3E}">
        <p14:creationId xmlns:p14="http://schemas.microsoft.com/office/powerpoint/2010/main" val="782859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lvl="1"/>
            <a:r>
              <a:rPr lang="ar-SA" dirty="0" smtClean="0"/>
              <a:t>عدم وضع البار بالكامل على اللوحة الخشبية، يجب أن يلامس بالكامل اللوحة أولاً بعد إنزال الثقل.</a:t>
            </a:r>
            <a:endParaRPr lang="en-US" dirty="0" smtClean="0"/>
          </a:p>
          <a:p>
            <a:pPr lvl="1"/>
            <a:r>
              <a:rPr lang="ar-SA" dirty="0" smtClean="0"/>
              <a:t>التوقف في أثناء رفع الثقل في رفعة الخطف.</a:t>
            </a:r>
            <a:endParaRPr lang="en-US" dirty="0" smtClean="0"/>
          </a:p>
          <a:p>
            <a:pPr lvl="1"/>
            <a:r>
              <a:rPr lang="ar-SA" dirty="0" smtClean="0"/>
              <a:t>ملامسة البار لرأس الرباع عند نهاية رفع الخطف.</a:t>
            </a:r>
            <a:endParaRPr lang="en-US" dirty="0" smtClean="0"/>
          </a:p>
          <a:p>
            <a:pPr lvl="1"/>
            <a:r>
              <a:rPr lang="ar-SA" dirty="0" smtClean="0"/>
              <a:t>وضع البار على الصدر قبل دوران الكوعين وأزاحته في رفعة الكلين.</a:t>
            </a:r>
            <a:endParaRPr lang="en-US" dirty="0" smtClean="0"/>
          </a:p>
          <a:p>
            <a:pPr lvl="1"/>
            <a:r>
              <a:rPr lang="ar-SA" dirty="0" smtClean="0"/>
              <a:t>ملامسة الكوعين أو العضدين للركبتين أو الفخذين في أثناء رفعة الكلين.</a:t>
            </a:r>
            <a:endParaRPr lang="en-US" dirty="0" smtClean="0"/>
          </a:p>
          <a:p>
            <a:pPr marL="0" indent="0">
              <a:buNone/>
            </a:pPr>
            <a:r>
              <a:rPr lang="ar-SA" dirty="0" smtClean="0"/>
              <a:t>لذا يجب أن يكون المدرب ملماً إلماماً تاماً بقوانين لعبته، مما يتطلب منه الاطلاع المستمر للوقوف على كل جديد ومستحدث ومتطور من مواد تلك القوانين ودراستها جيداً لاستيعابها تماماً.</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13610747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640</Words>
  <Application>Microsoft Office PowerPoint</Application>
  <PresentationFormat>عرض على الشاشة (3:4)‏</PresentationFormat>
  <Paragraphs>40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المحاضرة الخامسة شرح نظري لطبيعة اللعبة والقانون</vt:lpstr>
      <vt:lpstr>عرض تقديمي في PowerPoint</vt:lpstr>
      <vt:lpstr>أهداف الاتحاد الدولي لرفع الإثقال </vt:lpstr>
      <vt:lpstr> الفئات العمرية للرجال والنساء حسب تقسيم الاتحاد الدولي لرفع الإثقال </vt:lpstr>
      <vt:lpstr>عرض تقديمي في PowerPoint</vt:lpstr>
      <vt:lpstr>الحركات الخاطئة لجميع الرفعات</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شرح نظري لطبيعة اللعبة والقانون</dc:title>
  <dc:creator>Future</dc:creator>
  <cp:lastModifiedBy>Future</cp:lastModifiedBy>
  <cp:revision>8</cp:revision>
  <dcterms:created xsi:type="dcterms:W3CDTF">2018-12-13T13:45:12Z</dcterms:created>
  <dcterms:modified xsi:type="dcterms:W3CDTF">2018-12-13T13:52:53Z</dcterms:modified>
</cp:coreProperties>
</file>